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sldIdLst>
    <p:sldId id="260" r:id="rId3"/>
    <p:sldId id="257" r:id="rId4"/>
    <p:sldId id="264" r:id="rId5"/>
    <p:sldId id="337" r:id="rId6"/>
    <p:sldId id="356" r:id="rId7"/>
    <p:sldId id="333" r:id="rId8"/>
    <p:sldId id="357" r:id="rId9"/>
    <p:sldId id="343" r:id="rId10"/>
    <p:sldId id="344" r:id="rId11"/>
    <p:sldId id="345" r:id="rId12"/>
    <p:sldId id="358" r:id="rId13"/>
    <p:sldId id="346" r:id="rId14"/>
    <p:sldId id="359" r:id="rId15"/>
    <p:sldId id="360" r:id="rId16"/>
    <p:sldId id="265" r:id="rId17"/>
    <p:sldId id="338" r:id="rId18"/>
    <p:sldId id="361" r:id="rId19"/>
    <p:sldId id="347" r:id="rId20"/>
    <p:sldId id="362" r:id="rId21"/>
    <p:sldId id="348" r:id="rId22"/>
    <p:sldId id="363" r:id="rId23"/>
    <p:sldId id="349" r:id="rId24"/>
    <p:sldId id="350" r:id="rId25"/>
    <p:sldId id="351" r:id="rId26"/>
    <p:sldId id="364" r:id="rId27"/>
    <p:sldId id="355" r:id="rId28"/>
    <p:sldId id="365" r:id="rId29"/>
    <p:sldId id="352" r:id="rId30"/>
    <p:sldId id="366" r:id="rId31"/>
    <p:sldId id="354" r:id="rId32"/>
    <p:sldId id="367" r:id="rId33"/>
    <p:sldId id="353"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63081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293247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2881889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D74D602-B297-405C-92D0-6E544FDD9ED5}" type="datetimeFigureOut">
              <a:rPr lang="es-MX" smtClean="0"/>
              <a:t>06/09/2021</a:t>
            </a:fld>
            <a:endParaRPr lang="es-MX"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MX"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10988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36266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894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4066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42493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231445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166094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58090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3302897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dirty="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06/09/2021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09340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8149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51317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151303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078682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51556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8" name="Footer Placeholder 7"/>
          <p:cNvSpPr>
            <a:spLocks noGrp="1"/>
          </p:cNvSpPr>
          <p:nvPr>
            <p:ph type="ftr" sz="quarter" idx="11"/>
          </p:nvPr>
        </p:nvSpPr>
        <p:spPr>
          <a:xfrm>
            <a:off x="561111" y="6391838"/>
            <a:ext cx="3644282" cy="304801"/>
          </a:xfrm>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489977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D74D602-B297-405C-92D0-6E544FDD9ED5}"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53647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D74D602-B297-405C-92D0-6E544FDD9ED5}"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1462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34100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86863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02111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21616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322770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58371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244846-117C-4257-AA26-FBDACBC707A6}" type="datetimeFigureOut">
              <a:rPr lang="es-MX" smtClean="0"/>
              <a:t>06/09/2021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333774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44846-117C-4257-AA26-FBDACBC707A6}" type="datetimeFigureOut">
              <a:rPr lang="es-MX" smtClean="0"/>
              <a:t>06/09/2021</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782E4-687A-4C8C-9E57-1FF627A0D871}" type="slidenum">
              <a:rPr lang="es-MX" smtClean="0"/>
              <a:t>‹Nº›</a:t>
            </a:fld>
            <a:endParaRPr lang="es-MX" dirty="0"/>
          </a:p>
        </p:txBody>
      </p:sp>
    </p:spTree>
    <p:extLst>
      <p:ext uri="{BB962C8B-B14F-4D97-AF65-F5344CB8AC3E}">
        <p14:creationId xmlns:p14="http://schemas.microsoft.com/office/powerpoint/2010/main" val="849047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244846-117C-4257-AA26-FBDACBC707A6}" type="datetimeFigureOut">
              <a:rPr lang="es-MX" smtClean="0"/>
              <a:t>06/09/2021</a:t>
            </a:fld>
            <a:endParaRPr lang="es-MX"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MX"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21873336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DE6A193-4755-479A-BC6F-A7EBCA73B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6C7C7BFA-1F04-47EF-80F0-12D7BBEFF252}"/>
              </a:ext>
            </a:extLst>
          </p:cNvPr>
          <p:cNvPicPr>
            <a:picLocks noChangeAspect="1"/>
          </p:cNvPicPr>
          <p:nvPr/>
        </p:nvPicPr>
        <p:blipFill rotWithShape="1">
          <a:blip r:embed="rId2"/>
          <a:srcRect t="15451" r="-1" b="21131"/>
          <a:stretch/>
        </p:blipFill>
        <p:spPr>
          <a:xfrm>
            <a:off x="5848350" y="580572"/>
            <a:ext cx="5890683" cy="5863772"/>
          </a:xfrm>
          <a:prstGeom prst="rect">
            <a:avLst/>
          </a:prstGeom>
        </p:spPr>
      </p:pic>
      <p:sp>
        <p:nvSpPr>
          <p:cNvPr id="13" name="Freeform: Shape 12">
            <a:extLst>
              <a:ext uri="{FF2B5EF4-FFF2-40B4-BE49-F238E27FC236}">
                <a16:creationId xmlns:a16="http://schemas.microsoft.com/office/drawing/2014/main" xmlns="" id="{5A55B759-31A7-423C-9BC2-A8BC09FE9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tx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F78796AF-79A0-47AC-BEFD-BFFC00F968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D12F1FFF-5334-4D3F-A183-C68628EDE772}"/>
              </a:ext>
            </a:extLst>
          </p:cNvPr>
          <p:cNvSpPr>
            <a:spLocks noGrp="1"/>
          </p:cNvSpPr>
          <p:nvPr>
            <p:ph type="ctrTitle"/>
          </p:nvPr>
        </p:nvSpPr>
        <p:spPr>
          <a:xfrm>
            <a:off x="543416" y="1904715"/>
            <a:ext cx="3877056" cy="2249424"/>
          </a:xfrm>
        </p:spPr>
        <p:txBody>
          <a:bodyPr anchor="b">
            <a:normAutofit/>
          </a:bodyPr>
          <a:lstStyle/>
          <a:p>
            <a:pPr algn="l"/>
            <a:r>
              <a:rPr lang="es-MX" sz="3800" b="1" dirty="0"/>
              <a:t>Sistema de Solicitudes de Información 2.0</a:t>
            </a:r>
          </a:p>
        </p:txBody>
      </p:sp>
      <p:pic>
        <p:nvPicPr>
          <p:cNvPr id="8" name="Imagen 13">
            <a:extLst>
              <a:ext uri="{FF2B5EF4-FFF2-40B4-BE49-F238E27FC236}">
                <a16:creationId xmlns:a16="http://schemas.microsoft.com/office/drawing/2014/main" xmlns="" id="{BFC7567D-7AE0-AF44-9F30-B1071BEE2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70" y="595668"/>
            <a:ext cx="1317775" cy="649338"/>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28" y="762343"/>
            <a:ext cx="3252998" cy="424852"/>
          </a:xfrm>
          <a:prstGeom prst="rect">
            <a:avLst/>
          </a:prstGeom>
        </p:spPr>
      </p:pic>
    </p:spTree>
    <p:extLst>
      <p:ext uri="{BB962C8B-B14F-4D97-AF65-F5344CB8AC3E}">
        <p14:creationId xmlns:p14="http://schemas.microsoft.com/office/powerpoint/2010/main" val="1631435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309512"/>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Respuesta a solicitudes.</a:t>
            </a:r>
            <a:r>
              <a:rPr lang="en-US" sz="3000" b="0" i="0" kern="1200" dirty="0">
                <a:solidFill>
                  <a:srgbClr val="EBEBEB"/>
                </a:solidFill>
                <a:latin typeface="+mj-lt"/>
                <a:ea typeface="+mj-ea"/>
                <a:cs typeface="+mj-cs"/>
              </a:rPr>
              <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a:p>
            <a:pPr defTabSz="457200">
              <a:lnSpc>
                <a:spcPct val="90000"/>
              </a:lnSpc>
              <a:spcBef>
                <a:spcPct val="0"/>
              </a:spcBef>
              <a:spcAft>
                <a:spcPts val="600"/>
              </a:spcAft>
            </a:pP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311560" y="384431"/>
            <a:ext cx="7282763" cy="369332"/>
          </a:xfrm>
          <a:prstGeom prst="rect">
            <a:avLst/>
          </a:prstGeom>
          <a:noFill/>
        </p:spPr>
        <p:txBody>
          <a:bodyPr wrap="none" rtlCol="0">
            <a:spAutoFit/>
          </a:bodyPr>
          <a:lstStyle/>
          <a:p>
            <a:r>
              <a:rPr lang="es-MX" b="1" dirty="0"/>
              <a:t>Respuesta a solicitudes por parte de la unidad de transparencia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497"/>
            <a:ext cx="7845474" cy="2744545"/>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6596"/>
            <a:ext cx="7845474" cy="5038569"/>
          </a:xfrm>
          <a:prstGeom prst="rect">
            <a:avLst/>
          </a:prstGeom>
        </p:spPr>
      </p:pic>
    </p:spTree>
    <p:extLst>
      <p:ext uri="{BB962C8B-B14F-4D97-AF65-F5344CB8AC3E}">
        <p14:creationId xmlns:p14="http://schemas.microsoft.com/office/powerpoint/2010/main" val="3085711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931581" cy="706964"/>
          </a:xfrm>
        </p:spPr>
        <p:txBody>
          <a:bodyPr/>
          <a:lstStyle/>
          <a:p>
            <a:pPr algn="ctr"/>
            <a:r>
              <a:rPr lang="es-MX" dirty="0"/>
              <a:t>Menú recepción de solicitudes subenlaces</a:t>
            </a:r>
          </a:p>
        </p:txBody>
      </p:sp>
      <p:sp>
        <p:nvSpPr>
          <p:cNvPr id="3" name="Rectángulo 2"/>
          <p:cNvSpPr/>
          <p:nvPr/>
        </p:nvSpPr>
        <p:spPr>
          <a:xfrm>
            <a:off x="534572" y="2735890"/>
            <a:ext cx="11155680" cy="1200329"/>
          </a:xfrm>
          <a:prstGeom prst="rect">
            <a:avLst/>
          </a:prstGeom>
        </p:spPr>
        <p:txBody>
          <a:bodyPr wrap="square">
            <a:spAutoFit/>
          </a:bodyPr>
          <a:lstStyle/>
          <a:p>
            <a:pPr algn="just"/>
            <a:r>
              <a:rPr lang="es-MX" dirty="0"/>
              <a:t>En el menú RECEPCIÓN SOLICITUDES SUBENLACES, el sistema muestra para el rol operador subenlaces todas las solicitudes que la unidad de transparencia de su sujeto obligado les haya turnado, posteriormente el usuario operador subenlace puede realizar la respuesta o seguimiento a ese folio.</a:t>
            </a:r>
          </a:p>
        </p:txBody>
      </p:sp>
    </p:spTree>
    <p:extLst>
      <p:ext uri="{BB962C8B-B14F-4D97-AF65-F5344CB8AC3E}">
        <p14:creationId xmlns:p14="http://schemas.microsoft.com/office/powerpoint/2010/main" val="382328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33230" y="846746"/>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Recepción solicitudes subenlaces.</a:t>
            </a:r>
            <a:r>
              <a:rPr lang="en-US" sz="3000" b="0" i="0" kern="1200" dirty="0">
                <a:solidFill>
                  <a:srgbClr val="EBEBEB"/>
                </a:solidFill>
                <a:latin typeface="+mj-lt"/>
                <a:ea typeface="+mj-ea"/>
                <a:cs typeface="+mj-cs"/>
              </a:rPr>
              <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a:p>
            <a:pPr defTabSz="457200">
              <a:lnSpc>
                <a:spcPct val="90000"/>
              </a:lnSpc>
              <a:spcBef>
                <a:spcPct val="0"/>
              </a:spcBef>
              <a:spcAft>
                <a:spcPts val="600"/>
              </a:spcAft>
            </a:pP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1236298" y="128184"/>
            <a:ext cx="4711546" cy="369332"/>
          </a:xfrm>
          <a:prstGeom prst="rect">
            <a:avLst/>
          </a:prstGeom>
          <a:noFill/>
        </p:spPr>
        <p:txBody>
          <a:bodyPr wrap="none" rtlCol="0">
            <a:spAutoFit/>
          </a:bodyPr>
          <a:lstStyle/>
          <a:p>
            <a:r>
              <a:rPr lang="es-MX" b="1" dirty="0"/>
              <a:t>Recepción de solicitudes de subenlaces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113"/>
            <a:ext cx="7962596" cy="2681796"/>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32506"/>
            <a:ext cx="7962596" cy="3425494"/>
          </a:xfrm>
          <a:prstGeom prst="rect">
            <a:avLst/>
          </a:prstGeom>
        </p:spPr>
      </p:pic>
    </p:spTree>
    <p:extLst>
      <p:ext uri="{BB962C8B-B14F-4D97-AF65-F5344CB8AC3E}">
        <p14:creationId xmlns:p14="http://schemas.microsoft.com/office/powerpoint/2010/main" val="95345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931581" cy="706964"/>
          </a:xfrm>
        </p:spPr>
        <p:txBody>
          <a:bodyPr/>
          <a:lstStyle/>
          <a:p>
            <a:pPr algn="ctr"/>
            <a:r>
              <a:rPr lang="es-MX" dirty="0"/>
              <a:t>Menú registro de pago realizado</a:t>
            </a:r>
          </a:p>
        </p:txBody>
      </p:sp>
      <p:sp>
        <p:nvSpPr>
          <p:cNvPr id="3" name="Rectángulo 2"/>
          <p:cNvSpPr/>
          <p:nvPr/>
        </p:nvSpPr>
        <p:spPr>
          <a:xfrm>
            <a:off x="534572" y="2735890"/>
            <a:ext cx="11155680" cy="2308324"/>
          </a:xfrm>
          <a:prstGeom prst="rect">
            <a:avLst/>
          </a:prstGeom>
        </p:spPr>
        <p:txBody>
          <a:bodyPr wrap="square">
            <a:spAutoFit/>
          </a:bodyPr>
          <a:lstStyle/>
          <a:p>
            <a:pPr algn="just"/>
            <a:r>
              <a:rPr lang="es-MX" dirty="0"/>
              <a:t>En el menú REGISTRO DE PAGO REALIZADO, actualiza el sistema cambiando el estatus con pago realizado a todos los folios que la unidad de transparencia haya cotejado y validado que efectivamente fueron cubiertos, el estatus al que se va la solicitud es el estatus configurado en la sección de administración de flujos y pasos de respuestas.</a:t>
            </a:r>
          </a:p>
          <a:p>
            <a:pPr algn="just"/>
            <a:endParaRPr lang="es-MX" dirty="0"/>
          </a:p>
          <a:p>
            <a:pPr algn="just"/>
            <a:r>
              <a:rPr lang="es-MX" dirty="0"/>
              <a:t>Los pagos realizados también se pueden realizar de manera masiva, lo que facilita a la unidad de transparencia el registro y avance de los folios a los siguientes estatus.</a:t>
            </a:r>
          </a:p>
          <a:p>
            <a:pPr algn="just"/>
            <a:endParaRPr lang="es-MX" dirty="0"/>
          </a:p>
        </p:txBody>
      </p:sp>
    </p:spTree>
    <p:extLst>
      <p:ext uri="{BB962C8B-B14F-4D97-AF65-F5344CB8AC3E}">
        <p14:creationId xmlns:p14="http://schemas.microsoft.com/office/powerpoint/2010/main" val="77072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270790" y="1525845"/>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3000" b="0" i="0" kern="1200" dirty="0" err="1">
                <a:solidFill>
                  <a:srgbClr val="EBEBEB"/>
                </a:solidFill>
                <a:latin typeface="+mj-lt"/>
                <a:ea typeface="+mj-ea"/>
                <a:cs typeface="+mj-cs"/>
              </a:rPr>
              <a:t>Registro</a:t>
            </a:r>
            <a:r>
              <a:rPr lang="en-US" sz="3000" b="0" i="0" kern="1200" dirty="0">
                <a:solidFill>
                  <a:srgbClr val="EBEBEB"/>
                </a:solidFill>
                <a:latin typeface="+mj-lt"/>
                <a:ea typeface="+mj-ea"/>
                <a:cs typeface="+mj-cs"/>
              </a:rPr>
              <a:t> de </a:t>
            </a:r>
            <a:r>
              <a:rPr lang="en-US" sz="3000" b="0" i="0" kern="1200" dirty="0" err="1">
                <a:solidFill>
                  <a:srgbClr val="EBEBEB"/>
                </a:solidFill>
                <a:latin typeface="+mj-lt"/>
                <a:ea typeface="+mj-ea"/>
                <a:cs typeface="+mj-cs"/>
              </a:rPr>
              <a:t>pago</a:t>
            </a:r>
            <a:r>
              <a:rPr lang="en-US" sz="3000" b="0" i="0" kern="1200" dirty="0">
                <a:solidFill>
                  <a:srgbClr val="EBEBEB"/>
                </a:solidFill>
                <a:latin typeface="+mj-lt"/>
                <a:ea typeface="+mj-ea"/>
                <a:cs typeface="+mj-cs"/>
              </a:rPr>
              <a:t> </a:t>
            </a:r>
            <a:r>
              <a:rPr lang="en-US" sz="3000" b="0" i="0" kern="1200" dirty="0" err="1">
                <a:solidFill>
                  <a:srgbClr val="EBEBEB"/>
                </a:solidFill>
                <a:latin typeface="+mj-lt"/>
                <a:ea typeface="+mj-ea"/>
                <a:cs typeface="+mj-cs"/>
              </a:rPr>
              <a:t>realizado</a:t>
            </a:r>
            <a:r>
              <a:rPr lang="en-US" sz="3000" b="0" i="0" kern="1200" dirty="0">
                <a:solidFill>
                  <a:srgbClr val="EBEBEB"/>
                </a:solidFill>
                <a:latin typeface="+mj-lt"/>
                <a:ea typeface="+mj-ea"/>
                <a:cs typeface="+mj-cs"/>
              </a:rPr>
              <a:t> de solicitudes</a:t>
            </a:r>
          </a:p>
          <a:p>
            <a:pPr defTabSz="457200">
              <a:lnSpc>
                <a:spcPct val="90000"/>
              </a:lnSpc>
              <a:spcBef>
                <a:spcPct val="0"/>
              </a:spcBef>
              <a:spcAft>
                <a:spcPts val="600"/>
              </a:spcAft>
            </a:pPr>
            <a:endParaRPr lang="en-US" sz="4200" b="0" i="0" kern="1200" dirty="0">
              <a:solidFill>
                <a:srgbClr val="EBEBEB"/>
              </a:solidFill>
              <a:latin typeface="+mj-lt"/>
              <a:ea typeface="+mj-ea"/>
              <a:cs typeface="+mj-cs"/>
            </a:endParaRPr>
          </a:p>
        </p:txBody>
      </p:sp>
      <p:grpSp>
        <p:nvGrpSpPr>
          <p:cNvPr id="18" name="Group 17">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9" name="Rectangle 18">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Imagen 4">
            <a:extLst>
              <a:ext uri="{FF2B5EF4-FFF2-40B4-BE49-F238E27FC236}">
                <a16:creationId xmlns:a16="http://schemas.microsoft.com/office/drawing/2014/main" xmlns="" id="{E7F26AA8-F98C-4B46-B937-F45C8DDC5A97}"/>
              </a:ext>
            </a:extLst>
          </p:cNvPr>
          <p:cNvPicPr>
            <a:picLocks noChangeAspect="1"/>
          </p:cNvPicPr>
          <p:nvPr/>
        </p:nvPicPr>
        <p:blipFill>
          <a:blip r:embed="rId3"/>
          <a:stretch>
            <a:fillRect/>
          </a:stretch>
        </p:blipFill>
        <p:spPr>
          <a:xfrm>
            <a:off x="239878" y="651789"/>
            <a:ext cx="7756763" cy="5053203"/>
          </a:xfrm>
          <a:prstGeom prst="rect">
            <a:avLst/>
          </a:prstGeom>
        </p:spPr>
      </p:pic>
    </p:spTree>
    <p:extLst>
      <p:ext uri="{BB962C8B-B14F-4D97-AF65-F5344CB8AC3E}">
        <p14:creationId xmlns:p14="http://schemas.microsoft.com/office/powerpoint/2010/main" val="335020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Módulo de gestión interna</a:t>
            </a:r>
          </a:p>
        </p:txBody>
      </p:sp>
      <p:sp>
        <p:nvSpPr>
          <p:cNvPr id="3" name="Rectángulo 2"/>
          <p:cNvSpPr/>
          <p:nvPr/>
        </p:nvSpPr>
        <p:spPr>
          <a:xfrm>
            <a:off x="450166" y="2538942"/>
            <a:ext cx="11226019" cy="2862322"/>
          </a:xfrm>
          <a:prstGeom prst="rect">
            <a:avLst/>
          </a:prstGeom>
        </p:spPr>
        <p:txBody>
          <a:bodyPr wrap="square">
            <a:spAutoFit/>
          </a:bodyPr>
          <a:lstStyle/>
          <a:p>
            <a:pPr algn="just"/>
            <a:r>
              <a:rPr lang="es-MX" dirty="0"/>
              <a:t>Módulo encargado de dar seguimiento a las solicitudes a nivel de unidades administrativas, en este módulo se reciben, turnan y responden solicitudes que posteriormente serán integradas para dar una respuesta al solicitante que realizó la solicitud de información.</a:t>
            </a:r>
          </a:p>
          <a:p>
            <a:pPr algn="just"/>
            <a:endParaRPr lang="es-MX" dirty="0"/>
          </a:p>
          <a:p>
            <a:pPr algn="just"/>
            <a:r>
              <a:rPr lang="es-MX" dirty="0"/>
              <a:t>Este módulo cuenta con la participación  de la figura de comité de transparencia, el cual es el encargado de aceptar, modificar o revocar las respuestas hechas por la unidad administrativa a la unidad de transparencia.</a:t>
            </a:r>
          </a:p>
          <a:p>
            <a:pPr algn="just"/>
            <a:endParaRPr lang="es-MX" dirty="0"/>
          </a:p>
          <a:p>
            <a:pPr algn="just"/>
            <a:r>
              <a:rPr lang="es-MX" dirty="0"/>
              <a:t>Se facilitan reportes por solicitudes atendidas por unidades administrativas y reportes de solicitudes atendidas por mes, así mismo reportes a nivel de comité de transparencia y plazos de atención.</a:t>
            </a:r>
          </a:p>
        </p:txBody>
      </p:sp>
    </p:spTree>
    <p:extLst>
      <p:ext uri="{BB962C8B-B14F-4D97-AF65-F5344CB8AC3E}">
        <p14:creationId xmlns:p14="http://schemas.microsoft.com/office/powerpoint/2010/main" val="186233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Módulo de gestión interna</a:t>
            </a:r>
          </a:p>
        </p:txBody>
      </p:sp>
      <p:sp>
        <p:nvSpPr>
          <p:cNvPr id="3" name="Rectángulo 2"/>
          <p:cNvSpPr/>
          <p:nvPr/>
        </p:nvSpPr>
        <p:spPr>
          <a:xfrm>
            <a:off x="1855580" y="2398266"/>
            <a:ext cx="8060787" cy="4247317"/>
          </a:xfrm>
          <a:prstGeom prst="rect">
            <a:avLst/>
          </a:prstGeom>
        </p:spPr>
        <p:txBody>
          <a:bodyPr wrap="square">
            <a:spAutoFit/>
          </a:bodyPr>
          <a:lstStyle/>
          <a:p>
            <a:pPr marL="285750" indent="-285750">
              <a:buFont typeface="Wingdings" panose="05000000000000000000" pitchFamily="2" charset="2"/>
              <a:buChar char="Ø"/>
            </a:pPr>
            <a:r>
              <a:rPr lang="es-MX" b="1" dirty="0"/>
              <a:t>Recepción de solicitudes en gestión interna.</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Respuesta  de solicitudes asignadas por la unidad de transparencia.</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Seguimiento de solicitudes asignadas a unidades administrativas.</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Recepción de solicitudes para el comité de transparencia.</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Reporte de solicitudes resueltas por comité.</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Reporte de solicitudes resueltas por comité en plazos de atención.</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Reporte de solicitudes atendidas  por mes.</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Reporte solicitudes atendidas por unidad administrativas.</a:t>
            </a:r>
          </a:p>
        </p:txBody>
      </p:sp>
    </p:spTree>
    <p:extLst>
      <p:ext uri="{BB962C8B-B14F-4D97-AF65-F5344CB8AC3E}">
        <p14:creationId xmlns:p14="http://schemas.microsoft.com/office/powerpoint/2010/main" val="8761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Gestión interna - Recepción y turnado de solicitudes</a:t>
            </a:r>
          </a:p>
        </p:txBody>
      </p:sp>
      <p:sp>
        <p:nvSpPr>
          <p:cNvPr id="3" name="Rectángulo 2"/>
          <p:cNvSpPr/>
          <p:nvPr/>
        </p:nvSpPr>
        <p:spPr>
          <a:xfrm>
            <a:off x="450166" y="2538942"/>
            <a:ext cx="11226019" cy="2308324"/>
          </a:xfrm>
          <a:prstGeom prst="rect">
            <a:avLst/>
          </a:prstGeom>
        </p:spPr>
        <p:txBody>
          <a:bodyPr wrap="square">
            <a:spAutoFit/>
          </a:bodyPr>
          <a:lstStyle/>
          <a:p>
            <a:pPr algn="just"/>
            <a:r>
              <a:rPr lang="es-MX" dirty="0"/>
              <a:t>Menú en donde el actor operador de la unidad de transparencia es el encargado de realizar el turnado a las unidades administrativas correspondientes, por cada unidad administrativa se genera un subfolio que se compone por el folio de la solicitud más un consecutivo el cual permite identificar de manera inmediata la unidad administrativa a la que fue turnada cierta parte de la solicitud.</a:t>
            </a:r>
          </a:p>
          <a:p>
            <a:pPr algn="just"/>
            <a:endParaRPr lang="es-MX" dirty="0"/>
          </a:p>
          <a:p>
            <a:pPr algn="just"/>
            <a:r>
              <a:rPr lang="es-MX" dirty="0"/>
              <a:t>Puede el operador de la unidad de transparencia señalar en un campo de texto una descripción detallada, la cual verán también las unidades administrativas, así mismo un adjunto.</a:t>
            </a:r>
          </a:p>
        </p:txBody>
      </p:sp>
    </p:spTree>
    <p:extLst>
      <p:ext uri="{BB962C8B-B14F-4D97-AF65-F5344CB8AC3E}">
        <p14:creationId xmlns:p14="http://schemas.microsoft.com/office/powerpoint/2010/main" val="13275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797812"/>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Recepción y turnado de solicitudes en gestión interna.</a:t>
            </a:r>
            <a:r>
              <a:rPr lang="en-US" sz="3000" b="0" i="0" kern="1200" dirty="0">
                <a:solidFill>
                  <a:srgbClr val="EBEBEB"/>
                </a:solidFill>
                <a:latin typeface="+mj-lt"/>
                <a:ea typeface="+mj-ea"/>
                <a:cs typeface="+mj-cs"/>
              </a:rPr>
              <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a:p>
            <a:pPr defTabSz="457200">
              <a:lnSpc>
                <a:spcPct val="90000"/>
              </a:lnSpc>
              <a:spcBef>
                <a:spcPct val="0"/>
              </a:spcBef>
              <a:spcAft>
                <a:spcPts val="600"/>
              </a:spcAft>
            </a:pP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423332" y="103636"/>
            <a:ext cx="7637027" cy="369332"/>
          </a:xfrm>
          <a:prstGeom prst="rect">
            <a:avLst/>
          </a:prstGeom>
          <a:noFill/>
        </p:spPr>
        <p:txBody>
          <a:bodyPr wrap="none" rtlCol="0">
            <a:spAutoFit/>
          </a:bodyPr>
          <a:lstStyle/>
          <a:p>
            <a:r>
              <a:rPr lang="es-MX" b="1" dirty="0"/>
              <a:t>Filtro para recibir y turnar las solicitudes a unidades administrativas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017"/>
            <a:ext cx="7835476" cy="2799672"/>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7540"/>
            <a:ext cx="7835476" cy="3268398"/>
          </a:xfrm>
          <a:prstGeom prst="rect">
            <a:avLst/>
          </a:prstGeom>
        </p:spPr>
      </p:pic>
    </p:spTree>
    <p:extLst>
      <p:ext uri="{BB962C8B-B14F-4D97-AF65-F5344CB8AC3E}">
        <p14:creationId xmlns:p14="http://schemas.microsoft.com/office/powerpoint/2010/main" val="227826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072258" cy="706964"/>
          </a:xfrm>
        </p:spPr>
        <p:txBody>
          <a:bodyPr/>
          <a:lstStyle/>
          <a:p>
            <a:pPr algn="ctr"/>
            <a:r>
              <a:rPr lang="es-MX" dirty="0"/>
              <a:t>Gestión interna - Recepción y resolución del comité de transparencia</a:t>
            </a:r>
          </a:p>
        </p:txBody>
      </p:sp>
      <p:sp>
        <p:nvSpPr>
          <p:cNvPr id="3" name="Rectángulo 2"/>
          <p:cNvSpPr/>
          <p:nvPr/>
        </p:nvSpPr>
        <p:spPr>
          <a:xfrm>
            <a:off x="450166" y="2538942"/>
            <a:ext cx="11226019" cy="2585323"/>
          </a:xfrm>
          <a:prstGeom prst="rect">
            <a:avLst/>
          </a:prstGeom>
        </p:spPr>
        <p:txBody>
          <a:bodyPr wrap="square">
            <a:spAutoFit/>
          </a:bodyPr>
          <a:lstStyle/>
          <a:p>
            <a:pPr algn="just"/>
            <a:r>
              <a:rPr lang="es-MX" dirty="0"/>
              <a:t>Menú en donde el actor operador del comité de transparencia visualiza dependiendo de los filtros clave las solicitudes que ha atendido y las que tiene pendiente por atender, esto con la finalidad de darle empuje a la resolución de las respuestas que requieran de la intervención del comité de transparencia.</a:t>
            </a:r>
          </a:p>
          <a:p>
            <a:pPr algn="just"/>
            <a:endParaRPr lang="es-MX" dirty="0"/>
          </a:p>
          <a:p>
            <a:pPr algn="just"/>
            <a:r>
              <a:rPr lang="es-MX" dirty="0"/>
              <a:t>El comité puede ver la respuesta que dio la unidad administrativa y con base en ello tomar una resolución final, si la resolución del comité es afirmativa, la asignación del subfolio pasa a la unidad de transparencia, en caso de que sea revocada o para su modificación, el subfolio continua en la asignación de la unidad administrativa.</a:t>
            </a:r>
          </a:p>
        </p:txBody>
      </p:sp>
    </p:spTree>
    <p:extLst>
      <p:ext uri="{BB962C8B-B14F-4D97-AF65-F5344CB8AC3E}">
        <p14:creationId xmlns:p14="http://schemas.microsoft.com/office/powerpoint/2010/main" val="14449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Módulos SISAI 2.0</a:t>
            </a:r>
          </a:p>
        </p:txBody>
      </p:sp>
      <p:sp>
        <p:nvSpPr>
          <p:cNvPr id="4" name="CuadroTexto 3"/>
          <p:cNvSpPr txBox="1"/>
          <p:nvPr/>
        </p:nvSpPr>
        <p:spPr>
          <a:xfrm>
            <a:off x="507840" y="2610683"/>
            <a:ext cx="5372455" cy="4247317"/>
          </a:xfrm>
          <a:prstGeom prst="rect">
            <a:avLst/>
          </a:prstGeom>
          <a:noFill/>
        </p:spPr>
        <p:txBody>
          <a:bodyPr wrap="square" rtlCol="0">
            <a:spAutoFit/>
          </a:bodyPr>
          <a:lstStyle/>
          <a:p>
            <a:pPr marL="285750" indent="-285750">
              <a:buFont typeface="Wingdings" panose="05000000000000000000" pitchFamily="2" charset="2"/>
              <a:buChar char="q"/>
            </a:pPr>
            <a:r>
              <a:rPr lang="es-MX" b="1" dirty="0"/>
              <a:t>Catálogos PNT.</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Módulo de administración del organismo garante.</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Módulo del solicitante.</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Módulo de la unidad de transparencia.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Módulo de gestión interna.</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endParaRPr lang="es-MX" b="1" dirty="0"/>
          </a:p>
          <a:p>
            <a:endParaRPr lang="es-MX" dirty="0"/>
          </a:p>
        </p:txBody>
      </p:sp>
      <p:sp>
        <p:nvSpPr>
          <p:cNvPr id="5" name="Rectángulo 4"/>
          <p:cNvSpPr/>
          <p:nvPr/>
        </p:nvSpPr>
        <p:spPr>
          <a:xfrm>
            <a:off x="6564924" y="2426017"/>
            <a:ext cx="4548553" cy="2308324"/>
          </a:xfrm>
          <a:prstGeom prst="rect">
            <a:avLst/>
          </a:prstGeom>
        </p:spPr>
        <p:txBody>
          <a:bodyPr wrap="square">
            <a:spAutoFit/>
          </a:bodyPr>
          <a:lstStyle/>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Módulo de soportes.</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Módulo de reportes.</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Módulo de avisos.</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a:t>Datos Abiertos.</a:t>
            </a:r>
          </a:p>
        </p:txBody>
      </p:sp>
    </p:spTree>
    <p:extLst>
      <p:ext uri="{BB962C8B-B14F-4D97-AF65-F5344CB8AC3E}">
        <p14:creationId xmlns:p14="http://schemas.microsoft.com/office/powerpoint/2010/main" val="42898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797812"/>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Recepción solicitudes para comité de transparencia.</a:t>
            </a:r>
            <a:r>
              <a:rPr lang="en-US" sz="3000" b="0" i="0" kern="1200" dirty="0">
                <a:solidFill>
                  <a:srgbClr val="EBEBEB"/>
                </a:solidFill>
                <a:latin typeface="+mj-lt"/>
                <a:ea typeface="+mj-ea"/>
                <a:cs typeface="+mj-cs"/>
              </a:rPr>
              <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a:p>
            <a:pPr defTabSz="457200">
              <a:lnSpc>
                <a:spcPct val="90000"/>
              </a:lnSpc>
              <a:spcBef>
                <a:spcPct val="0"/>
              </a:spcBef>
              <a:spcAft>
                <a:spcPts val="600"/>
              </a:spcAft>
            </a:pP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423332" y="103636"/>
            <a:ext cx="7681911" cy="369332"/>
          </a:xfrm>
          <a:prstGeom prst="rect">
            <a:avLst/>
          </a:prstGeom>
          <a:noFill/>
        </p:spPr>
        <p:txBody>
          <a:bodyPr wrap="none" rtlCol="0">
            <a:spAutoFit/>
          </a:bodyPr>
          <a:lstStyle/>
          <a:p>
            <a:r>
              <a:rPr lang="es-MX" b="1" dirty="0"/>
              <a:t>Filtro para recibir y turnar las solicitudes al comité de transparencia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6" y="753765"/>
            <a:ext cx="7363978" cy="2954886"/>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5" y="3708650"/>
            <a:ext cx="7788243" cy="3131342"/>
          </a:xfrm>
          <a:prstGeom prst="rect">
            <a:avLst/>
          </a:prstGeom>
        </p:spPr>
      </p:pic>
    </p:spTree>
    <p:extLst>
      <p:ext uri="{BB962C8B-B14F-4D97-AF65-F5344CB8AC3E}">
        <p14:creationId xmlns:p14="http://schemas.microsoft.com/office/powerpoint/2010/main" val="101491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072258" cy="706964"/>
          </a:xfrm>
        </p:spPr>
        <p:txBody>
          <a:bodyPr/>
          <a:lstStyle/>
          <a:p>
            <a:pPr algn="ctr"/>
            <a:r>
              <a:rPr lang="es-MX" dirty="0"/>
              <a:t>Gestión interna – Respuesta a solicitudes por unidad administrativa</a:t>
            </a:r>
          </a:p>
        </p:txBody>
      </p:sp>
      <p:sp>
        <p:nvSpPr>
          <p:cNvPr id="3" name="Rectángulo 2"/>
          <p:cNvSpPr/>
          <p:nvPr/>
        </p:nvSpPr>
        <p:spPr>
          <a:xfrm>
            <a:off x="450166" y="2538942"/>
            <a:ext cx="11226019" cy="1477328"/>
          </a:xfrm>
          <a:prstGeom prst="rect">
            <a:avLst/>
          </a:prstGeom>
        </p:spPr>
        <p:txBody>
          <a:bodyPr wrap="square">
            <a:spAutoFit/>
          </a:bodyPr>
          <a:lstStyle/>
          <a:p>
            <a:pPr algn="just"/>
            <a:r>
              <a:rPr lang="es-MX" dirty="0"/>
              <a:t>Menú en donde el actor operador de la unidad administrativa da seguimiento y gestión a las solicitudes asignadas por la unidad de transparencia, el motor de respuestas es el configurado por el administrador del organismo garante, así como las respuestas que requieren la intervención del comité y las respuesta finales, de esta configuración depende el flujo que considera el sistema parra presentar el motor de respuesta a aplicar.</a:t>
            </a:r>
          </a:p>
        </p:txBody>
      </p:sp>
    </p:spTree>
    <p:extLst>
      <p:ext uri="{BB962C8B-B14F-4D97-AF65-F5344CB8AC3E}">
        <p14:creationId xmlns:p14="http://schemas.microsoft.com/office/powerpoint/2010/main" val="3666101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140799"/>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Respuesta solicitudes asignadas por unidad de transparencia</a:t>
            </a: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423332" y="103636"/>
            <a:ext cx="7027886" cy="369332"/>
          </a:xfrm>
          <a:prstGeom prst="rect">
            <a:avLst/>
          </a:prstGeom>
          <a:noFill/>
        </p:spPr>
        <p:txBody>
          <a:bodyPr wrap="none" rtlCol="0">
            <a:spAutoFit/>
          </a:bodyPr>
          <a:lstStyle/>
          <a:p>
            <a:r>
              <a:rPr lang="es-MX" b="1" dirty="0"/>
              <a:t>Filtro para responder las solicitudes por unidad administrativa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7078"/>
            <a:ext cx="7893628" cy="3165605"/>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45920"/>
            <a:ext cx="7962596" cy="4530759"/>
          </a:xfrm>
          <a:prstGeom prst="rect">
            <a:avLst/>
          </a:prstGeom>
        </p:spPr>
      </p:pic>
    </p:spTree>
    <p:extLst>
      <p:ext uri="{BB962C8B-B14F-4D97-AF65-F5344CB8AC3E}">
        <p14:creationId xmlns:p14="http://schemas.microsoft.com/office/powerpoint/2010/main" val="2041424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140799"/>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Respuesta solicitudes asignadas por unidad de transparencia</a:t>
            </a: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423332" y="103636"/>
            <a:ext cx="7027886" cy="369332"/>
          </a:xfrm>
          <a:prstGeom prst="rect">
            <a:avLst/>
          </a:prstGeom>
          <a:noFill/>
        </p:spPr>
        <p:txBody>
          <a:bodyPr wrap="none" rtlCol="0">
            <a:spAutoFit/>
          </a:bodyPr>
          <a:lstStyle/>
          <a:p>
            <a:r>
              <a:rPr lang="es-MX" b="1" dirty="0"/>
              <a:t>Filtro para responder las solicitudes por unidad administrativa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7962596" cy="3088346"/>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6384"/>
            <a:ext cx="7962596" cy="3141982"/>
          </a:xfrm>
          <a:prstGeom prst="rect">
            <a:avLst/>
          </a:prstGeom>
        </p:spPr>
      </p:pic>
    </p:spTree>
    <p:extLst>
      <p:ext uri="{BB962C8B-B14F-4D97-AF65-F5344CB8AC3E}">
        <p14:creationId xmlns:p14="http://schemas.microsoft.com/office/powerpoint/2010/main" val="395446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140799"/>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Seguimiento solicitudes asignadas a unidades administrativas</a:t>
            </a: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423332" y="103636"/>
            <a:ext cx="6101350" cy="369332"/>
          </a:xfrm>
          <a:prstGeom prst="rect">
            <a:avLst/>
          </a:prstGeom>
          <a:noFill/>
        </p:spPr>
        <p:txBody>
          <a:bodyPr wrap="none" rtlCol="0">
            <a:spAutoFit/>
          </a:bodyPr>
          <a:lstStyle/>
          <a:p>
            <a:r>
              <a:rPr lang="es-MX" b="1" dirty="0"/>
              <a:t>Seguimiento de solicitudes por unidad administrativa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2913"/>
            <a:ext cx="7962596" cy="2861807"/>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14665"/>
            <a:ext cx="7962596" cy="3272786"/>
          </a:xfrm>
          <a:prstGeom prst="rect">
            <a:avLst/>
          </a:prstGeom>
        </p:spPr>
      </p:pic>
    </p:spTree>
    <p:extLst>
      <p:ext uri="{BB962C8B-B14F-4D97-AF65-F5344CB8AC3E}">
        <p14:creationId xmlns:p14="http://schemas.microsoft.com/office/powerpoint/2010/main" val="68400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072258" cy="706964"/>
          </a:xfrm>
        </p:spPr>
        <p:txBody>
          <a:bodyPr/>
          <a:lstStyle/>
          <a:p>
            <a:pPr algn="ctr"/>
            <a:r>
              <a:rPr lang="es-MX" dirty="0"/>
              <a:t>Gestión interna – Reporte de solicitudes resueltas por comité</a:t>
            </a:r>
          </a:p>
        </p:txBody>
      </p:sp>
      <p:sp>
        <p:nvSpPr>
          <p:cNvPr id="3" name="Rectángulo 2"/>
          <p:cNvSpPr/>
          <p:nvPr/>
        </p:nvSpPr>
        <p:spPr>
          <a:xfrm>
            <a:off x="450166" y="2538942"/>
            <a:ext cx="11226019" cy="1200329"/>
          </a:xfrm>
          <a:prstGeom prst="rect">
            <a:avLst/>
          </a:prstGeom>
        </p:spPr>
        <p:txBody>
          <a:bodyPr wrap="square">
            <a:spAutoFit/>
          </a:bodyPr>
          <a:lstStyle/>
          <a:p>
            <a:pPr algn="just"/>
            <a:r>
              <a:rPr lang="es-MX" dirty="0"/>
              <a:t>Reporte de gestión interna que muestra un total de solicitudes que el comité de transparencia ha resuelto a las unidades administrativas de su sujeto obligado. </a:t>
            </a:r>
          </a:p>
          <a:p>
            <a:pPr algn="just"/>
            <a:endParaRPr lang="es-MX" dirty="0"/>
          </a:p>
          <a:p>
            <a:pPr algn="just"/>
            <a:r>
              <a:rPr lang="es-MX" dirty="0"/>
              <a:t>Este reporte se puede exportar para fines estadísticos o evaluativos.</a:t>
            </a:r>
          </a:p>
        </p:txBody>
      </p:sp>
    </p:spTree>
    <p:extLst>
      <p:ext uri="{BB962C8B-B14F-4D97-AF65-F5344CB8AC3E}">
        <p14:creationId xmlns:p14="http://schemas.microsoft.com/office/powerpoint/2010/main" val="2368196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140799"/>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Reporte de solicitudes resueltas por comité</a:t>
            </a: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5" y="680654"/>
            <a:ext cx="7858235" cy="5496692"/>
          </a:xfrm>
          <a:prstGeom prst="rect">
            <a:avLst/>
          </a:prstGeom>
        </p:spPr>
      </p:pic>
    </p:spTree>
    <p:extLst>
      <p:ext uri="{BB962C8B-B14F-4D97-AF65-F5344CB8AC3E}">
        <p14:creationId xmlns:p14="http://schemas.microsoft.com/office/powerpoint/2010/main" val="365239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183" y="973668"/>
            <a:ext cx="10353820" cy="706964"/>
          </a:xfrm>
        </p:spPr>
        <p:txBody>
          <a:bodyPr/>
          <a:lstStyle/>
          <a:p>
            <a:pPr algn="ctr"/>
            <a:r>
              <a:rPr lang="es-MX" dirty="0"/>
              <a:t>Gestión interna – Reporte de solicitudes resueltas por comité por plazos de atención</a:t>
            </a:r>
          </a:p>
        </p:txBody>
      </p:sp>
      <p:sp>
        <p:nvSpPr>
          <p:cNvPr id="3" name="Rectángulo 2"/>
          <p:cNvSpPr/>
          <p:nvPr/>
        </p:nvSpPr>
        <p:spPr>
          <a:xfrm>
            <a:off x="450166" y="2538942"/>
            <a:ext cx="11226019" cy="1754326"/>
          </a:xfrm>
          <a:prstGeom prst="rect">
            <a:avLst/>
          </a:prstGeom>
        </p:spPr>
        <p:txBody>
          <a:bodyPr wrap="square">
            <a:spAutoFit/>
          </a:bodyPr>
          <a:lstStyle/>
          <a:p>
            <a:pPr algn="just"/>
            <a:r>
              <a:rPr lang="es-MX" dirty="0"/>
              <a:t>Reporte de gestión interna que muestra a nivel de detalle mensual el plazo de atención que tiene el comité de transparencia en dar la resolución a las solicitudes que le fueron asignadas.</a:t>
            </a:r>
          </a:p>
          <a:p>
            <a:pPr algn="just"/>
            <a:endParaRPr lang="es-MX" dirty="0"/>
          </a:p>
          <a:p>
            <a:pPr algn="just"/>
            <a:r>
              <a:rPr lang="es-MX" dirty="0"/>
              <a:t>Este reporte se puede exportar para fines estadísticos o evaluativos.</a:t>
            </a:r>
          </a:p>
          <a:p>
            <a:pPr algn="just"/>
            <a:endParaRPr lang="es-MX" dirty="0"/>
          </a:p>
          <a:p>
            <a:pPr algn="just"/>
            <a:endParaRPr lang="es-MX" dirty="0"/>
          </a:p>
        </p:txBody>
      </p:sp>
    </p:spTree>
    <p:extLst>
      <p:ext uri="{BB962C8B-B14F-4D97-AF65-F5344CB8AC3E}">
        <p14:creationId xmlns:p14="http://schemas.microsoft.com/office/powerpoint/2010/main" val="304754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140799"/>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Reporte de solicitudes resueltas por comité en plazos de atención.</a:t>
            </a: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53" y="575864"/>
            <a:ext cx="7375294" cy="5706271"/>
          </a:xfrm>
          <a:prstGeom prst="rect">
            <a:avLst/>
          </a:prstGeom>
        </p:spPr>
      </p:pic>
    </p:spTree>
    <p:extLst>
      <p:ext uri="{BB962C8B-B14F-4D97-AF65-F5344CB8AC3E}">
        <p14:creationId xmlns:p14="http://schemas.microsoft.com/office/powerpoint/2010/main" val="1714718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072258" cy="706964"/>
          </a:xfrm>
        </p:spPr>
        <p:txBody>
          <a:bodyPr/>
          <a:lstStyle/>
          <a:p>
            <a:pPr algn="ctr"/>
            <a:r>
              <a:rPr lang="es-MX" dirty="0"/>
              <a:t>Gestión interna – Reporte promedio de solicitudes resueltas por unidad administrativa</a:t>
            </a:r>
          </a:p>
        </p:txBody>
      </p:sp>
      <p:sp>
        <p:nvSpPr>
          <p:cNvPr id="3" name="Rectángulo 2"/>
          <p:cNvSpPr/>
          <p:nvPr/>
        </p:nvSpPr>
        <p:spPr>
          <a:xfrm>
            <a:off x="450166" y="2538942"/>
            <a:ext cx="11226019" cy="1477328"/>
          </a:xfrm>
          <a:prstGeom prst="rect">
            <a:avLst/>
          </a:prstGeom>
        </p:spPr>
        <p:txBody>
          <a:bodyPr wrap="square">
            <a:spAutoFit/>
          </a:bodyPr>
          <a:lstStyle/>
          <a:p>
            <a:pPr algn="just"/>
            <a:r>
              <a:rPr lang="es-MX" dirty="0"/>
              <a:t>Reporte de gestión interna que muestra a nivel de detalle mensual el plazo de atención o promedio que tiene la unidad administrativa en dar respuesta a las solicitudes que le fueron asignadas.</a:t>
            </a:r>
          </a:p>
          <a:p>
            <a:pPr algn="just"/>
            <a:endParaRPr lang="es-MX" dirty="0"/>
          </a:p>
          <a:p>
            <a:pPr algn="just"/>
            <a:r>
              <a:rPr lang="es-MX" dirty="0"/>
              <a:t>Este reporte se puede exportar para fines estadísticos o evaluativos.</a:t>
            </a:r>
          </a:p>
        </p:txBody>
      </p:sp>
    </p:spTree>
    <p:extLst>
      <p:ext uri="{BB962C8B-B14F-4D97-AF65-F5344CB8AC3E}">
        <p14:creationId xmlns:p14="http://schemas.microsoft.com/office/powerpoint/2010/main" val="349427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931581" cy="706964"/>
          </a:xfrm>
        </p:spPr>
        <p:txBody>
          <a:bodyPr/>
          <a:lstStyle/>
          <a:p>
            <a:pPr algn="ctr"/>
            <a:r>
              <a:rPr lang="es-MX" dirty="0"/>
              <a:t>Módulo de la unidad de transparencia</a:t>
            </a:r>
          </a:p>
        </p:txBody>
      </p:sp>
      <p:sp>
        <p:nvSpPr>
          <p:cNvPr id="3" name="Rectángulo 2"/>
          <p:cNvSpPr/>
          <p:nvPr/>
        </p:nvSpPr>
        <p:spPr>
          <a:xfrm>
            <a:off x="534572" y="2735890"/>
            <a:ext cx="11155680" cy="2031325"/>
          </a:xfrm>
          <a:prstGeom prst="rect">
            <a:avLst/>
          </a:prstGeom>
        </p:spPr>
        <p:txBody>
          <a:bodyPr wrap="square">
            <a:spAutoFit/>
          </a:bodyPr>
          <a:lstStyle/>
          <a:p>
            <a:pPr algn="just"/>
            <a:r>
              <a:rPr lang="es-MX" dirty="0"/>
              <a:t>Módulo encargado de la recepción, turnado, respuesta y seguimiento de las solicitudes realizadas por el solicitante desde la Plataforma Nacional de Transparencia y es operado por la unidad de transparencia del sujeto obligado.</a:t>
            </a:r>
          </a:p>
          <a:p>
            <a:endParaRPr lang="es-MX" dirty="0"/>
          </a:p>
          <a:p>
            <a:pPr algn="just"/>
            <a:r>
              <a:rPr lang="es-MX" dirty="0"/>
              <a:t>Este módulo contiene el detalle integral de las solicitudes realizadas al sujeto obligado para un mejor control interno y así mimo el motor de respuestas dinámicas por tipo de respuesta otorgada al solicitante.</a:t>
            </a:r>
          </a:p>
        </p:txBody>
      </p:sp>
    </p:spTree>
    <p:extLst>
      <p:ext uri="{BB962C8B-B14F-4D97-AF65-F5344CB8AC3E}">
        <p14:creationId xmlns:p14="http://schemas.microsoft.com/office/powerpoint/2010/main" val="3102235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140799"/>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Reporte promedio solicitudes atendidas  por mes por unidad administrativa</a:t>
            </a: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7" y="524076"/>
            <a:ext cx="7520473" cy="5782482"/>
          </a:xfrm>
          <a:prstGeom prst="rect">
            <a:avLst/>
          </a:prstGeom>
        </p:spPr>
      </p:pic>
    </p:spTree>
    <p:extLst>
      <p:ext uri="{BB962C8B-B14F-4D97-AF65-F5344CB8AC3E}">
        <p14:creationId xmlns:p14="http://schemas.microsoft.com/office/powerpoint/2010/main" val="239976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072258" cy="706964"/>
          </a:xfrm>
        </p:spPr>
        <p:txBody>
          <a:bodyPr/>
          <a:lstStyle/>
          <a:p>
            <a:pPr algn="ctr"/>
            <a:r>
              <a:rPr lang="es-MX" dirty="0"/>
              <a:t>Gestión interna – Reporte de solicitudes total por unidad administrativa</a:t>
            </a:r>
          </a:p>
        </p:txBody>
      </p:sp>
      <p:sp>
        <p:nvSpPr>
          <p:cNvPr id="3" name="Rectángulo 2"/>
          <p:cNvSpPr/>
          <p:nvPr/>
        </p:nvSpPr>
        <p:spPr>
          <a:xfrm>
            <a:off x="450166" y="2538942"/>
            <a:ext cx="11226019" cy="1200329"/>
          </a:xfrm>
          <a:prstGeom prst="rect">
            <a:avLst/>
          </a:prstGeom>
        </p:spPr>
        <p:txBody>
          <a:bodyPr wrap="square">
            <a:spAutoFit/>
          </a:bodyPr>
          <a:lstStyle/>
          <a:p>
            <a:pPr algn="just"/>
            <a:r>
              <a:rPr lang="es-MX" dirty="0"/>
              <a:t>Reporte de gestión interna que muestra el total de solicitudes que han atendido las unidades administrativas.</a:t>
            </a:r>
          </a:p>
          <a:p>
            <a:pPr algn="just"/>
            <a:endParaRPr lang="es-MX" dirty="0"/>
          </a:p>
          <a:p>
            <a:pPr algn="just"/>
            <a:r>
              <a:rPr lang="es-MX" dirty="0"/>
              <a:t>Este reporte se puede exportar para fines estadísticos o evaluativos.</a:t>
            </a:r>
          </a:p>
        </p:txBody>
      </p:sp>
    </p:spTree>
    <p:extLst>
      <p:ext uri="{BB962C8B-B14F-4D97-AF65-F5344CB8AC3E}">
        <p14:creationId xmlns:p14="http://schemas.microsoft.com/office/powerpoint/2010/main" val="1832627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62306" y="1140799"/>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Reporte solicitudes atendidas por unidad administrativas.</a:t>
            </a: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65" y="727311"/>
            <a:ext cx="7756763" cy="5403377"/>
          </a:xfrm>
          <a:prstGeom prst="rect">
            <a:avLst/>
          </a:prstGeom>
        </p:spPr>
      </p:pic>
    </p:spTree>
    <p:extLst>
      <p:ext uri="{BB962C8B-B14F-4D97-AF65-F5344CB8AC3E}">
        <p14:creationId xmlns:p14="http://schemas.microsoft.com/office/powerpoint/2010/main" val="15291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931581" cy="706964"/>
          </a:xfrm>
        </p:spPr>
        <p:txBody>
          <a:bodyPr/>
          <a:lstStyle/>
          <a:p>
            <a:pPr algn="ctr"/>
            <a:r>
              <a:rPr lang="es-MX" dirty="0"/>
              <a:t>Módulo de la unidad de transparencia</a:t>
            </a:r>
          </a:p>
        </p:txBody>
      </p:sp>
      <p:sp>
        <p:nvSpPr>
          <p:cNvPr id="3" name="Rectángulo 2"/>
          <p:cNvSpPr/>
          <p:nvPr/>
        </p:nvSpPr>
        <p:spPr>
          <a:xfrm>
            <a:off x="2025748" y="2848432"/>
            <a:ext cx="8060787" cy="2031325"/>
          </a:xfrm>
          <a:prstGeom prst="rect">
            <a:avLst/>
          </a:prstGeom>
        </p:spPr>
        <p:txBody>
          <a:bodyPr wrap="square">
            <a:spAutoFit/>
          </a:bodyPr>
          <a:lstStyle/>
          <a:p>
            <a:pPr marL="285750" indent="-285750">
              <a:buFont typeface="Wingdings" panose="05000000000000000000" pitchFamily="2" charset="2"/>
              <a:buChar char="Ø"/>
            </a:pPr>
            <a:r>
              <a:rPr lang="es-MX" b="1" dirty="0"/>
              <a:t>Recepción y turnado de solicitudes de la unidad de transparencia.</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Respuesta de solicitudes de la unidad de transparencia.</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Recepción de solicitudes de subenlaces.</a:t>
            </a:r>
          </a:p>
          <a:p>
            <a:pPr marL="285750" indent="-285750">
              <a:buFont typeface="Wingdings" panose="05000000000000000000" pitchFamily="2" charset="2"/>
              <a:buChar char="Ø"/>
            </a:pPr>
            <a:endParaRPr lang="es-MX" b="1" dirty="0"/>
          </a:p>
          <a:p>
            <a:pPr marL="285750" indent="-285750">
              <a:buFont typeface="Wingdings" panose="05000000000000000000" pitchFamily="2" charset="2"/>
              <a:buChar char="Ø"/>
            </a:pPr>
            <a:r>
              <a:rPr lang="es-MX" b="1" dirty="0"/>
              <a:t>Registro de pagos.</a:t>
            </a:r>
          </a:p>
        </p:txBody>
      </p:sp>
    </p:spTree>
    <p:extLst>
      <p:ext uri="{BB962C8B-B14F-4D97-AF65-F5344CB8AC3E}">
        <p14:creationId xmlns:p14="http://schemas.microsoft.com/office/powerpoint/2010/main" val="416141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931581" cy="706964"/>
          </a:xfrm>
        </p:spPr>
        <p:txBody>
          <a:bodyPr/>
          <a:lstStyle/>
          <a:p>
            <a:pPr algn="ctr"/>
            <a:r>
              <a:rPr lang="es-MX" dirty="0"/>
              <a:t>Menú recepción y turnado </a:t>
            </a:r>
            <a:br>
              <a:rPr lang="es-MX" dirty="0"/>
            </a:br>
            <a:r>
              <a:rPr lang="es-MX" dirty="0"/>
              <a:t>de solicitudes</a:t>
            </a:r>
          </a:p>
        </p:txBody>
      </p:sp>
      <p:sp>
        <p:nvSpPr>
          <p:cNvPr id="3" name="Rectángulo 2"/>
          <p:cNvSpPr/>
          <p:nvPr/>
        </p:nvSpPr>
        <p:spPr>
          <a:xfrm>
            <a:off x="534572" y="2735890"/>
            <a:ext cx="11155680" cy="2585323"/>
          </a:xfrm>
          <a:prstGeom prst="rect">
            <a:avLst/>
          </a:prstGeom>
        </p:spPr>
        <p:txBody>
          <a:bodyPr wrap="square">
            <a:spAutoFit/>
          </a:bodyPr>
          <a:lstStyle/>
          <a:p>
            <a:pPr algn="just"/>
            <a:r>
              <a:rPr lang="es-MX" dirty="0"/>
              <a:t>En el menú RECEPCIÓN Y TURNADO DE SOLICITUDES, la unidad de transparencia va a contar con filtros claves para poder buscar de manera mucho más eficiente un folio, cuando lo busque le aparece en el tablero de control el cual puede ver el detalle de la solicitud, la descripción, medio de entrada, envío de notificaciones, descarga de adjuntos, del acuse y puede también ver el seguimiento que ha tenido ese folio.</a:t>
            </a:r>
          </a:p>
          <a:p>
            <a:pPr algn="just"/>
            <a:endParaRPr lang="es-MX" dirty="0"/>
          </a:p>
          <a:p>
            <a:pPr algn="just"/>
            <a:r>
              <a:rPr lang="es-MX" dirty="0"/>
              <a:t>En el turnado o la atención de la unidad de transparencia el sistema lo guiará para la selección de la temática y subtematica que corresponda a ese folio y con eso estará lista la solicitud para ser atendida por la unidad de transparencia.</a:t>
            </a:r>
          </a:p>
        </p:txBody>
      </p:sp>
    </p:spTree>
    <p:extLst>
      <p:ext uri="{BB962C8B-B14F-4D97-AF65-F5344CB8AC3E}">
        <p14:creationId xmlns:p14="http://schemas.microsoft.com/office/powerpoint/2010/main" val="109414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38229" y="1928490"/>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Recepción y turnado de solicitudes.</a:t>
            </a:r>
            <a:r>
              <a:rPr lang="en-US" sz="3000" b="0" i="0" kern="1200" dirty="0">
                <a:solidFill>
                  <a:srgbClr val="EBEBEB"/>
                </a:solidFill>
                <a:latin typeface="+mj-lt"/>
                <a:ea typeface="+mj-ea"/>
                <a:cs typeface="+mj-cs"/>
              </a:rPr>
              <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a:p>
            <a:pPr defTabSz="457200">
              <a:lnSpc>
                <a:spcPct val="90000"/>
              </a:lnSpc>
              <a:spcBef>
                <a:spcPct val="0"/>
              </a:spcBef>
              <a:spcAft>
                <a:spcPts val="600"/>
              </a:spcAft>
            </a:pP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98474" y="384431"/>
            <a:ext cx="8172316" cy="369332"/>
          </a:xfrm>
          <a:prstGeom prst="rect">
            <a:avLst/>
          </a:prstGeom>
          <a:noFill/>
        </p:spPr>
        <p:txBody>
          <a:bodyPr wrap="square" rtlCol="0">
            <a:spAutoFit/>
          </a:bodyPr>
          <a:lstStyle/>
          <a:p>
            <a:r>
              <a:rPr lang="es-MX" b="1" dirty="0"/>
              <a:t>Recepción y turnado de solicitudes de la unidad de transparencia.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497"/>
            <a:ext cx="7845474" cy="2937153"/>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8215"/>
            <a:ext cx="7845474" cy="2999785"/>
          </a:xfrm>
          <a:prstGeom prst="rect">
            <a:avLst/>
          </a:prstGeom>
        </p:spPr>
      </p:pic>
    </p:spTree>
    <p:extLst>
      <p:ext uri="{BB962C8B-B14F-4D97-AF65-F5344CB8AC3E}">
        <p14:creationId xmlns:p14="http://schemas.microsoft.com/office/powerpoint/2010/main" val="188650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931581" cy="706964"/>
          </a:xfrm>
        </p:spPr>
        <p:txBody>
          <a:bodyPr/>
          <a:lstStyle/>
          <a:p>
            <a:pPr algn="ctr"/>
            <a:r>
              <a:rPr lang="es-MX" dirty="0"/>
              <a:t>Menú respuesta </a:t>
            </a:r>
            <a:br>
              <a:rPr lang="es-MX" dirty="0"/>
            </a:br>
            <a:r>
              <a:rPr lang="es-MX" dirty="0"/>
              <a:t>a solicitudes</a:t>
            </a:r>
          </a:p>
        </p:txBody>
      </p:sp>
      <p:sp>
        <p:nvSpPr>
          <p:cNvPr id="3" name="Rectángulo 2"/>
          <p:cNvSpPr/>
          <p:nvPr/>
        </p:nvSpPr>
        <p:spPr>
          <a:xfrm>
            <a:off x="534572" y="2735890"/>
            <a:ext cx="11155680" cy="1754326"/>
          </a:xfrm>
          <a:prstGeom prst="rect">
            <a:avLst/>
          </a:prstGeom>
        </p:spPr>
        <p:txBody>
          <a:bodyPr wrap="square">
            <a:spAutoFit/>
          </a:bodyPr>
          <a:lstStyle/>
          <a:p>
            <a:pPr algn="just"/>
            <a:r>
              <a:rPr lang="es-MX" dirty="0"/>
              <a:t>En el menú RESPUESTA A SOLICITUDES, la unidad de transparencia también cuenta con un filtro para buscar de manera precisa el folio de la solicitud y una vez seleccionado para dar respuesta el sistema detecta las secciones dinámicas configuradas en el módulo de administración y las respuestas en el motor de respuestas aparecerán también las que tiene configuradas el organismo garante, una vez seleccionando la respuesta, el sistema lo guiará a las secciones dinámicas y posteriormente a emitir la respuesta al solicitante. </a:t>
            </a:r>
          </a:p>
        </p:txBody>
      </p:sp>
    </p:spTree>
    <p:extLst>
      <p:ext uri="{BB962C8B-B14F-4D97-AF65-F5344CB8AC3E}">
        <p14:creationId xmlns:p14="http://schemas.microsoft.com/office/powerpoint/2010/main" val="42948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38229" y="1928490"/>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Respuesta a solicitudes.</a:t>
            </a:r>
            <a:r>
              <a:rPr lang="en-US" sz="3000" b="0" i="0" kern="1200" dirty="0">
                <a:solidFill>
                  <a:srgbClr val="EBEBEB"/>
                </a:solidFill>
                <a:latin typeface="+mj-lt"/>
                <a:ea typeface="+mj-ea"/>
                <a:cs typeface="+mj-cs"/>
              </a:rPr>
              <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a:p>
            <a:pPr defTabSz="457200">
              <a:lnSpc>
                <a:spcPct val="90000"/>
              </a:lnSpc>
              <a:spcBef>
                <a:spcPct val="0"/>
              </a:spcBef>
              <a:spcAft>
                <a:spcPts val="600"/>
              </a:spcAft>
            </a:pP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311560" y="384431"/>
            <a:ext cx="7282763" cy="369332"/>
          </a:xfrm>
          <a:prstGeom prst="rect">
            <a:avLst/>
          </a:prstGeom>
          <a:noFill/>
        </p:spPr>
        <p:txBody>
          <a:bodyPr wrap="none" rtlCol="0">
            <a:spAutoFit/>
          </a:bodyPr>
          <a:lstStyle/>
          <a:p>
            <a:r>
              <a:rPr lang="es-MX" b="1" dirty="0"/>
              <a:t>Respuesta a solicitudes por parte de la unidad de transparencia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497"/>
            <a:ext cx="8004517" cy="2937154"/>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42" y="2419643"/>
            <a:ext cx="7891975" cy="4405523"/>
          </a:xfrm>
          <a:prstGeom prst="rect">
            <a:avLst/>
          </a:prstGeom>
        </p:spPr>
      </p:pic>
    </p:spTree>
    <p:extLst>
      <p:ext uri="{BB962C8B-B14F-4D97-AF65-F5344CB8AC3E}">
        <p14:creationId xmlns:p14="http://schemas.microsoft.com/office/powerpoint/2010/main" val="90976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xmlns="" id="{4091D54B-59AB-4A5E-8E9E-0421BD66D4F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xmlns="" id="{547CE62E-FFFD-4A1F-BA78-C3B89C36FC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xmlns="" id="{AE51FD27-6B6A-4D21-BF22-245DA9BD0B3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xmlns="" id="{B8144315-1C5A-4185-A952-25D98D303D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ángulo 2"/>
          <p:cNvSpPr/>
          <p:nvPr/>
        </p:nvSpPr>
        <p:spPr>
          <a:xfrm>
            <a:off x="8438229" y="1928490"/>
            <a:ext cx="3161016" cy="3153753"/>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s-MX" sz="3000" dirty="0">
                <a:solidFill>
                  <a:srgbClr val="EBEBEB"/>
                </a:solidFill>
                <a:latin typeface="+mj-lt"/>
                <a:ea typeface="+mj-ea"/>
                <a:cs typeface="+mj-cs"/>
              </a:rPr>
              <a:t>Respuesta a solicitudes.</a:t>
            </a:r>
            <a:r>
              <a:rPr lang="en-US" sz="3000" b="0" i="0" kern="1200" dirty="0">
                <a:solidFill>
                  <a:srgbClr val="EBEBEB"/>
                </a:solidFill>
                <a:latin typeface="+mj-lt"/>
                <a:ea typeface="+mj-ea"/>
                <a:cs typeface="+mj-cs"/>
              </a:rPr>
              <a:t/>
            </a:r>
            <a:br>
              <a:rPr lang="en-US" sz="3000" b="0" i="0" kern="1200" dirty="0">
                <a:solidFill>
                  <a:srgbClr val="EBEBEB"/>
                </a:solidFill>
                <a:latin typeface="+mj-lt"/>
                <a:ea typeface="+mj-ea"/>
                <a:cs typeface="+mj-cs"/>
              </a:rPr>
            </a:br>
            <a:endParaRPr lang="en-US" sz="3000" b="0" i="0" kern="1200" dirty="0">
              <a:solidFill>
                <a:srgbClr val="EBEBEB"/>
              </a:solidFill>
              <a:latin typeface="+mj-lt"/>
              <a:ea typeface="+mj-ea"/>
              <a:cs typeface="+mj-cs"/>
            </a:endParaRPr>
          </a:p>
          <a:p>
            <a:pPr defTabSz="457200">
              <a:lnSpc>
                <a:spcPct val="90000"/>
              </a:lnSpc>
              <a:spcBef>
                <a:spcPct val="0"/>
              </a:spcBef>
              <a:spcAft>
                <a:spcPts val="600"/>
              </a:spcAft>
            </a:pPr>
            <a:endParaRPr lang="en-US" sz="3000" b="0" i="0" kern="1200" dirty="0">
              <a:solidFill>
                <a:srgbClr val="EBEBEB"/>
              </a:solidFill>
              <a:latin typeface="+mj-lt"/>
              <a:ea typeface="+mj-ea"/>
              <a:cs typeface="+mj-cs"/>
            </a:endParaRPr>
          </a:p>
        </p:txBody>
      </p:sp>
      <p:grpSp>
        <p:nvGrpSpPr>
          <p:cNvPr id="27" name="Group 15">
            <a:extLst>
              <a:ext uri="{FF2B5EF4-FFF2-40B4-BE49-F238E27FC236}">
                <a16:creationId xmlns:a16="http://schemas.microsoft.com/office/drawing/2014/main" xmlns="" id="{25A657F0-42F3-40D3-BC75-7DA1F5C6A22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xmlns="" id="{2E94FF68-7A60-47B7-AB98-1674FC7F2D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xmlns="" id="{42B4F8D7-4E9C-45EF-9072-1AF32CEF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xmlns="" id="{3ECBDDDB-593C-40F0-8E80-AA75798EE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8" name="CuadroTexto 7"/>
          <p:cNvSpPr txBox="1"/>
          <p:nvPr/>
        </p:nvSpPr>
        <p:spPr>
          <a:xfrm>
            <a:off x="311560" y="384431"/>
            <a:ext cx="7282763" cy="369332"/>
          </a:xfrm>
          <a:prstGeom prst="rect">
            <a:avLst/>
          </a:prstGeom>
          <a:noFill/>
        </p:spPr>
        <p:txBody>
          <a:bodyPr wrap="none" rtlCol="0">
            <a:spAutoFit/>
          </a:bodyPr>
          <a:lstStyle/>
          <a:p>
            <a:r>
              <a:rPr lang="es-MX" b="1" dirty="0"/>
              <a:t>Respuesta a solicitudes por parte de la unidad de transparencia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497"/>
            <a:ext cx="7962314" cy="2954887"/>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4118"/>
            <a:ext cx="7962314" cy="3112296"/>
          </a:xfrm>
          <a:prstGeom prst="rect">
            <a:avLst/>
          </a:prstGeom>
        </p:spPr>
      </p:pic>
    </p:spTree>
    <p:extLst>
      <p:ext uri="{BB962C8B-B14F-4D97-AF65-F5344CB8AC3E}">
        <p14:creationId xmlns:p14="http://schemas.microsoft.com/office/powerpoint/2010/main" val="126944900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ala de reuniones Ion">
  <a:themeElements>
    <a:clrScheme name="Personalizado 6">
      <a:dk1>
        <a:sysClr val="windowText" lastClr="000000"/>
      </a:dk1>
      <a:lt1>
        <a:sysClr val="window" lastClr="FFFFFF"/>
      </a:lt1>
      <a:dk2>
        <a:srgbClr val="04617B"/>
      </a:dk2>
      <a:lt2>
        <a:srgbClr val="DBF5F9"/>
      </a:lt2>
      <a:accent1>
        <a:srgbClr val="59A9F2"/>
      </a:accent1>
      <a:accent2>
        <a:srgbClr val="009DD9"/>
      </a:accent2>
      <a:accent3>
        <a:srgbClr val="0BD0D9"/>
      </a:accent3>
      <a:accent4>
        <a:srgbClr val="10CF9B"/>
      </a:accent4>
      <a:accent5>
        <a:srgbClr val="7CCA62"/>
      </a:accent5>
      <a:accent6>
        <a:srgbClr val="A5C249"/>
      </a:accent6>
      <a:hlink>
        <a:srgbClr val="FF3300"/>
      </a:hlink>
      <a:folHlink>
        <a:srgbClr val="85DFD0"/>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Flow</Template>
  <TotalTime>36</TotalTime>
  <Words>1398</Words>
  <Application>Microsoft Office PowerPoint</Application>
  <PresentationFormat>Personalizado</PresentationFormat>
  <Paragraphs>119</Paragraphs>
  <Slides>32</Slides>
  <Notes>0</Notes>
  <HiddenSlides>0</HiddenSlides>
  <MMClips>0</MMClips>
  <ScaleCrop>false</ScaleCrop>
  <HeadingPairs>
    <vt:vector size="4" baseType="variant">
      <vt:variant>
        <vt:lpstr>Tema</vt:lpstr>
      </vt:variant>
      <vt:variant>
        <vt:i4>2</vt:i4>
      </vt:variant>
      <vt:variant>
        <vt:lpstr>Títulos de diapositiva</vt:lpstr>
      </vt:variant>
      <vt:variant>
        <vt:i4>32</vt:i4>
      </vt:variant>
    </vt:vector>
  </HeadingPairs>
  <TitlesOfParts>
    <vt:vector size="34" baseType="lpstr">
      <vt:lpstr>Office Theme</vt:lpstr>
      <vt:lpstr>Sala de reuniones Ion</vt:lpstr>
      <vt:lpstr>Sistema de Solicitudes de Información 2.0</vt:lpstr>
      <vt:lpstr>Módulos SISAI 2.0</vt:lpstr>
      <vt:lpstr>Módulo de la unidad de transparencia</vt:lpstr>
      <vt:lpstr>Módulo de la unidad de transparencia</vt:lpstr>
      <vt:lpstr>Menú recepción y turnado  de solicitudes</vt:lpstr>
      <vt:lpstr>Presentación de PowerPoint</vt:lpstr>
      <vt:lpstr>Menú respuesta  a solicitudes</vt:lpstr>
      <vt:lpstr>Presentación de PowerPoint</vt:lpstr>
      <vt:lpstr>Presentación de PowerPoint</vt:lpstr>
      <vt:lpstr>Presentación de PowerPoint</vt:lpstr>
      <vt:lpstr>Menú recepción de solicitudes subenlaces</vt:lpstr>
      <vt:lpstr>Presentación de PowerPoint</vt:lpstr>
      <vt:lpstr>Menú registro de pago realizado</vt:lpstr>
      <vt:lpstr>Presentación de PowerPoint</vt:lpstr>
      <vt:lpstr>Módulo de gestión interna</vt:lpstr>
      <vt:lpstr>Módulo de gestión interna</vt:lpstr>
      <vt:lpstr>Gestión interna - Recepción y turnado de solicitudes</vt:lpstr>
      <vt:lpstr>Presentación de PowerPoint</vt:lpstr>
      <vt:lpstr>Gestión interna - Recepción y resolución del comité de transparencia</vt:lpstr>
      <vt:lpstr>Presentación de PowerPoint</vt:lpstr>
      <vt:lpstr>Gestión interna – Respuesta a solicitudes por unidad administrativa</vt:lpstr>
      <vt:lpstr>Presentación de PowerPoint</vt:lpstr>
      <vt:lpstr>Presentación de PowerPoint</vt:lpstr>
      <vt:lpstr>Presentación de PowerPoint</vt:lpstr>
      <vt:lpstr>Gestión interna – Reporte de solicitudes resueltas por comité</vt:lpstr>
      <vt:lpstr>Presentación de PowerPoint</vt:lpstr>
      <vt:lpstr>Gestión interna – Reporte de solicitudes resueltas por comité por plazos de atención</vt:lpstr>
      <vt:lpstr>Presentación de PowerPoint</vt:lpstr>
      <vt:lpstr>Gestión interna – Reporte promedio de solicitudes resueltas por unidad administrativa</vt:lpstr>
      <vt:lpstr>Presentación de PowerPoint</vt:lpstr>
      <vt:lpstr>Gestión interna – Reporte de solicitudes total por unidad administrativa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Solicitudes de Información 2.0</dc:title>
  <dc:creator>Samuel Antonio Partida Contreras</dc:creator>
  <cp:lastModifiedBy>CAPyDIF</cp:lastModifiedBy>
  <cp:revision>11</cp:revision>
  <dcterms:created xsi:type="dcterms:W3CDTF">2021-04-05T20:17:57Z</dcterms:created>
  <dcterms:modified xsi:type="dcterms:W3CDTF">2021-09-06T18:05:34Z</dcterms:modified>
</cp:coreProperties>
</file>